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6" r:id="rId5"/>
    <p:sldId id="259" r:id="rId6"/>
    <p:sldId id="260" r:id="rId7"/>
    <p:sldId id="268" r:id="rId8"/>
    <p:sldId id="263" r:id="rId9"/>
    <p:sldId id="265" r:id="rId10"/>
    <p:sldId id="27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4A881-A2AC-4422-8935-B85756570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F23F58-4C61-4BFB-A956-B6BF5AC7E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CA1D6-0AD7-4E2C-8416-C45FBD20A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ACC91-114F-48F0-924E-D8AF0D48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D5A7B-CF2A-4C24-8976-4783588C2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4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6296-DD94-448C-9230-403B7934E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E47B13-697E-44E3-8E93-5C5669350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9D0C9-7AED-4834-AC12-9408D234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4E7D0-2529-493C-BDEA-08873628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10B97-658A-4640-B199-80862018C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8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7A2CC7-3826-480B-80DF-25EDAA95D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33E21-318F-41E9-9ADD-ED91C4489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73433-E042-4CB6-897C-2F9CA7BB5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31A00-740B-413B-B88F-0EF7A4A8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3B79A-0AE4-44F8-BC98-288140A8C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D187B-294E-4F0C-9A71-F74971AED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65CB8-5ACD-4861-829A-47615BE11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344E8-4BEE-4F44-90F2-4BD1A1EF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AD43A-BA37-44AB-A1FA-437B5116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B88F2-3652-48BB-9344-A73B1AAB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7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65FCE-FCA1-4AB3-9967-E16743058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7BFA4-355A-44BC-A891-B96A2781E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D7935-6225-4317-B01D-68D83BFC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B3CB6-2CAF-4297-BBE2-A060C593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25FF6-EA89-473A-82B9-8A6ED5F1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5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CF27-0A49-45A5-AD1C-9CACDE4A1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74561-8481-47C2-AEC4-C349956F8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8B0B8-6497-4FE9-9264-F7DBAEA8D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8FFC3-9517-4CB4-97DA-FC932E6EC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81605-315C-4FD1-8B9C-85D7C661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3229D-3840-45C8-8706-49B3BFBF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2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71B4-42E6-48B4-A5E1-1AAAB2A5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FCD35-B48B-460A-8F51-51D31516D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E18F6-26C5-4C3B-B165-C9019200E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3BF1D8-F464-4FEB-A1CC-F0474DD7B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C51FA-4A38-435B-A304-A73EC6AE5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404467-01EF-4F13-9CFB-C4DF9656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E028A8-94C2-499F-9508-E7CFBF3B0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DE68C-ABEC-41B5-90A5-1D9899E85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0E405-AFD7-4071-82C8-F1CFAE225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51A0E-A86F-41DF-A940-B43DCAD6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9C476-8768-468F-BC06-4AF21224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E24D5-03A2-404C-89D3-02788E93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3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88417-827D-4F20-8239-24AC20BFA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FB8B50-EEF1-4EBB-BA5C-D5AAD8F6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7EF44-7E62-49A1-8161-04AE121F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3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DE32-E525-41E4-8853-826EB391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64D65-35D8-49FD-81E0-6AD50C310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FE322-D9E7-4C4B-BAC2-99E20C669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11AFF-67F6-4D70-AB35-DE3E07B2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4D7D3-1D43-4281-A3A4-A9C84C27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C81B1-C945-444D-BCA5-1BFE5C7B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2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47B9-5EC0-427F-8659-5D2FDA3A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A69EE8-345D-4E1A-97CB-70C5E5F6C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97C7D4-FC9D-45F9-A81D-2DC60B8FC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9E0EE-3D7B-4D0E-ADA3-B5F908C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FE04A-6CE7-4017-8E54-C4CEE8828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A2327-6A7E-473E-85CD-87EB6D650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0F9156-D9B9-4476-AE67-C18ADFE86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8CDAB-8346-482D-BD5D-22A65452A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A7ECD-7FCA-4EAE-BAF9-F002AC224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32EA9-7443-4EA2-B647-005189F1662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39E0F-50CD-48E2-952C-B7E8844B1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779D0-25A5-4FEF-B04E-958E63560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252D-AFAD-4C60-8094-CED2BD50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5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linest-function-84d7d0d9-6e50-4101-977a-fa7abf772b6d" TargetMode="Externa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hyperlink" Target="https://sites.science.oregonstate.edu/~gablek/CH361/Propagatio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24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DEF7-AB11-4FD7-9546-8D00958FE0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Propagation of Error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FF29380-6F1C-48B8-A8D8-F20F7923DB06}"/>
              </a:ext>
            </a:extLst>
          </p:cNvPr>
          <p:cNvSpPr txBox="1">
            <a:spLocks/>
          </p:cNvSpPr>
          <p:nvPr/>
        </p:nvSpPr>
        <p:spPr>
          <a:xfrm>
            <a:off x="8039731" y="5127753"/>
            <a:ext cx="3520911" cy="1044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chemeClr val="tx1"/>
                </a:solidFill>
              </a:rPr>
              <a:t>CH 362/H Experimental Chemistry I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</a:rPr>
              <a:t>Dr. Amila U. Liyanage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</a:rPr>
              <a:t>Winter 2020</a:t>
            </a:r>
          </a:p>
        </p:txBody>
      </p:sp>
    </p:spTree>
    <p:extLst>
      <p:ext uri="{BB962C8B-B14F-4D97-AF65-F5344CB8AC3E}">
        <p14:creationId xmlns:p14="http://schemas.microsoft.com/office/powerpoint/2010/main" val="3449279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505E1597-7117-4E92-802E-129A328A4AB6}"/>
              </a:ext>
            </a:extLst>
          </p:cNvPr>
          <p:cNvSpPr/>
          <p:nvPr/>
        </p:nvSpPr>
        <p:spPr>
          <a:xfrm>
            <a:off x="5459768" y="124287"/>
            <a:ext cx="6583942" cy="2301963"/>
          </a:xfrm>
          <a:prstGeom prst="triangle">
            <a:avLst>
              <a:gd name="adj" fmla="val 10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92A963-A47F-4073-8523-09D0A7B829E2}"/>
              </a:ext>
            </a:extLst>
          </p:cNvPr>
          <p:cNvSpPr/>
          <p:nvPr/>
        </p:nvSpPr>
        <p:spPr>
          <a:xfrm>
            <a:off x="88777" y="1589103"/>
            <a:ext cx="11975976" cy="8611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13119E-3256-4334-A6E2-CD0843C8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LINEST function in 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BD00-E60B-4573-9499-811C57D8B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=LINEST(</a:t>
            </a:r>
            <a:r>
              <a:rPr lang="en-US" sz="2600" dirty="0" err="1"/>
              <a:t>known_y's</a:t>
            </a:r>
            <a:r>
              <a:rPr lang="en-US" sz="2600" dirty="0"/>
              <a:t>, [</a:t>
            </a:r>
            <a:r>
              <a:rPr lang="en-US" sz="2600" dirty="0" err="1"/>
              <a:t>known_x's</a:t>
            </a:r>
            <a:r>
              <a:rPr lang="en-US" sz="2600" dirty="0"/>
              <a:t>], [const], [stats])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600" dirty="0"/>
              <a:t>Note: Since LINEST returns an array of values, we must select a range consisting of 5 rows and 2 columns, enter the above formula, </a:t>
            </a:r>
            <a:br>
              <a:rPr lang="en-US" sz="2600" dirty="0"/>
            </a:br>
            <a:r>
              <a:rPr lang="en-US" sz="2600" dirty="0"/>
              <a:t>press Ctrl + Shift + Enter.</a:t>
            </a:r>
          </a:p>
          <a:p>
            <a:pPr marL="0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96249D-9848-4396-AFB4-804807EB7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058" y="920993"/>
            <a:ext cx="1318568" cy="12262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6B631B-49BF-4719-AE45-0EB98EFB4A4A}"/>
              </a:ext>
            </a:extLst>
          </p:cNvPr>
          <p:cNvSpPr txBox="1"/>
          <p:nvPr/>
        </p:nvSpPr>
        <p:spPr>
          <a:xfrm>
            <a:off x="6555373" y="152706"/>
            <a:ext cx="543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https://support.office.com/en-us/article/linest-function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EE0D1E-1366-46A1-B04A-BBF1DEFBBFE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408" t="37127" r="20584" b="39107"/>
          <a:stretch/>
        </p:blipFill>
        <p:spPr>
          <a:xfrm>
            <a:off x="532657" y="4050038"/>
            <a:ext cx="11163529" cy="236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54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AB7FD-6A6E-449D-BD44-250EB493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of T from LINEST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187200-ACE2-4B60-A419-F1B3E6B2BB9C}"/>
                  </a:ext>
                </a:extLst>
              </p:cNvPr>
              <p:cNvSpPr txBox="1"/>
              <p:nvPr/>
            </p:nvSpPr>
            <p:spPr>
              <a:xfrm>
                <a:off x="6173810" y="2266482"/>
                <a:ext cx="15936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187200-ACE2-4B60-A419-F1B3E6B2B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810" y="2266482"/>
                <a:ext cx="1593641" cy="369332"/>
              </a:xfrm>
              <a:prstGeom prst="rect">
                <a:avLst/>
              </a:prstGeom>
              <a:blipFill>
                <a:blip r:embed="rId2"/>
                <a:stretch>
                  <a:fillRect l="-4215" r="-15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F2A04BE-D8DE-42AB-828E-EF700E11A0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08" t="37127" r="54798" b="39107"/>
          <a:stretch/>
        </p:blipFill>
        <p:spPr>
          <a:xfrm>
            <a:off x="680575" y="1646322"/>
            <a:ext cx="5101660" cy="23684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D14569A-397E-4EF4-BBEC-F671E0B500B9}"/>
                  </a:ext>
                </a:extLst>
              </p:cNvPr>
              <p:cNvSpPr txBox="1"/>
              <p:nvPr/>
            </p:nvSpPr>
            <p:spPr>
              <a:xfrm>
                <a:off x="6173809" y="2779234"/>
                <a:ext cx="5578387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𝑙𝑜𝑤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𝑓𝑜𝑟𝑒𝑐𝑎𝑠𝑡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𝑠𝑙𝑜𝑝𝑒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×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𝑎𝑣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𝑖𝑛𝑡𝑒𝑟𝑐𝑒𝑝𝑡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D14569A-397E-4EF4-BBEC-F671E0B50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809" y="2779234"/>
                <a:ext cx="5578387" cy="398955"/>
              </a:xfrm>
              <a:prstGeom prst="rect">
                <a:avLst/>
              </a:prstGeom>
              <a:blipFill>
                <a:blip r:embed="rId4"/>
                <a:stretch>
                  <a:fillRect l="-874" r="-142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5077F6-D822-4B87-B2A0-0427683B4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18230"/>
            <a:ext cx="10515600" cy="174889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Multiplicative analysis to obtain error in mx.</a:t>
            </a:r>
          </a:p>
          <a:p>
            <a:r>
              <a:rPr lang="en-US" sz="3000" dirty="0"/>
              <a:t>Followed by an additive analysis to obtain error in y or </a:t>
            </a:r>
            <a:r>
              <a:rPr lang="en-US" sz="3000" dirty="0" err="1"/>
              <a:t>T</a:t>
            </a:r>
            <a:r>
              <a:rPr lang="en-US" sz="3000" baseline="-25000" dirty="0" err="1"/>
              <a:t>low</a:t>
            </a:r>
            <a:r>
              <a:rPr lang="en-US" sz="3000" baseline="-25000" dirty="0"/>
              <a:t>, forecast</a:t>
            </a:r>
            <a:r>
              <a:rPr lang="en-US" sz="3000" dirty="0"/>
              <a:t>.</a:t>
            </a:r>
          </a:p>
          <a:p>
            <a:endParaRPr lang="en-US" sz="3000" dirty="0"/>
          </a:p>
          <a:p>
            <a:r>
              <a:rPr lang="en-US" sz="3000" dirty="0"/>
              <a:t>Needs another additive analysis to obtain error in </a:t>
            </a:r>
            <a:r>
              <a:rPr lang="en-US" sz="3000" dirty="0">
                <a:sym typeface="Symbol" panose="05050102010706020507" pitchFamily="18" charset="2"/>
              </a:rPr>
              <a:t></a:t>
            </a:r>
            <a:r>
              <a:rPr lang="en-US" sz="3000" dirty="0"/>
              <a:t>T.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A8DF596-0CFE-44B0-A820-27BB42E95DBB}"/>
                  </a:ext>
                </a:extLst>
              </p:cNvPr>
              <p:cNvSpPr txBox="1"/>
              <p:nvPr/>
            </p:nvSpPr>
            <p:spPr>
              <a:xfrm>
                <a:off x="8785666" y="999965"/>
                <a:ext cx="28187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𝑈𝑛𝑐𝑒𝑟𝑡𝑎𝑖𝑛𝑖𝑡𝑦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𝑎𝑣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A8DF596-0CFE-44B0-A820-27BB42E95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5666" y="999965"/>
                <a:ext cx="2818720" cy="276999"/>
              </a:xfrm>
              <a:prstGeom prst="rect">
                <a:avLst/>
              </a:prstGeom>
              <a:blipFill>
                <a:blip r:embed="rId5"/>
                <a:stretch>
                  <a:fillRect l="-2592" t="-2222" r="-648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96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7F9D7-40E9-4409-BB5B-46A89F3A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Determination of Calorimeter Constant (C)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7953D6-F231-4861-82A0-38529E69B47E}"/>
                  </a:ext>
                </a:extLst>
              </p:cNvPr>
              <p:cNvSpPr txBox="1"/>
              <p:nvPr/>
            </p:nvSpPr>
            <p:spPr>
              <a:xfrm>
                <a:off x="838200" y="1846039"/>
                <a:ext cx="21249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𝑜𝑏𝑠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7953D6-F231-4861-82A0-38529E69B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46039"/>
                <a:ext cx="212494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63ACE5-69CD-4EC9-9097-E804B2C6B68C}"/>
                  </a:ext>
                </a:extLst>
              </p:cNvPr>
              <p:cNvSpPr txBox="1"/>
              <p:nvPr/>
            </p:nvSpPr>
            <p:spPr>
              <a:xfrm>
                <a:off x="3838886" y="1672145"/>
                <a:ext cx="1626984" cy="840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𝑜𝑏𝑠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363ACE5-69CD-4EC9-9097-E804B2C6B6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886" y="1672145"/>
                <a:ext cx="1626984" cy="8402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472FA0-83B8-4645-BEB9-895A0EC53D58}"/>
                  </a:ext>
                </a:extLst>
              </p:cNvPr>
              <p:cNvSpPr txBox="1"/>
              <p:nvPr/>
            </p:nvSpPr>
            <p:spPr>
              <a:xfrm>
                <a:off x="6547340" y="1552730"/>
                <a:ext cx="4787273" cy="9525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𝑀𝑒𝑆𝑎𝑙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𝐹𝑒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𝑠𝑜𝑜𝑡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472FA0-83B8-4645-BEB9-895A0EC53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340" y="1552730"/>
                <a:ext cx="4787273" cy="952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851639-A6C3-490A-B717-5AED24EBFFD9}"/>
                  </a:ext>
                </a:extLst>
              </p:cNvPr>
              <p:cNvSpPr txBox="1"/>
              <p:nvPr/>
            </p:nvSpPr>
            <p:spPr>
              <a:xfrm>
                <a:off x="3107938" y="3067613"/>
                <a:ext cx="5976123" cy="1095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𝑀𝑒𝑆𝑎𝑙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𝐹𝑒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𝑠𝑜𝑜𝑡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𝐻𝑖𝑔h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𝑓𝑜𝑟𝑒𝑐𝑎𝑠𝑡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𝐿𝑜𝑤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𝑓𝑜𝑟𝑒𝑐𝑎𝑠𝑡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851639-A6C3-490A-B717-5AED24EBF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938" y="3067613"/>
                <a:ext cx="5976123" cy="10950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499F1C-6D84-40F5-A0B7-BDB54F16CCD4}"/>
                  </a:ext>
                </a:extLst>
              </p:cNvPr>
              <p:cNvSpPr txBox="1"/>
              <p:nvPr/>
            </p:nvSpPr>
            <p:spPr>
              <a:xfrm>
                <a:off x="1370634" y="4912157"/>
                <a:ext cx="9450729" cy="1095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𝑀𝑒𝑆𝑎𝑙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∙∆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𝑀𝑒𝑆𝑎𝑙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𝐹𝑒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∙∆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𝐹𝑒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𝑠𝑜𝑜𝑡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∙∆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𝑠𝑜𝑜𝑡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𝐻𝑖𝑔h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𝑓𝑜𝑟𝑒𝑐𝑎𝑠𝑡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𝐿𝑜𝑤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𝑓𝑜𝑟𝑒𝑐𝑎𝑠𝑡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499F1C-6D84-40F5-A0B7-BDB54F16CC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634" y="4912157"/>
                <a:ext cx="9450729" cy="10950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DE385C0-A4C5-4226-A473-465461232B43}"/>
              </a:ext>
            </a:extLst>
          </p:cNvPr>
          <p:cNvSpPr/>
          <p:nvPr/>
        </p:nvSpPr>
        <p:spPr>
          <a:xfrm>
            <a:off x="1045294" y="4725034"/>
            <a:ext cx="10129520" cy="15398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8B4ECA-F3C7-4E78-B6C4-B5FD0C712214}"/>
              </a:ext>
            </a:extLst>
          </p:cNvPr>
          <p:cNvSpPr txBox="1"/>
          <p:nvPr/>
        </p:nvSpPr>
        <p:spPr>
          <a:xfrm>
            <a:off x="3524435" y="6308209"/>
            <a:ext cx="7810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m = mass, </a:t>
            </a:r>
            <a:r>
              <a:rPr lang="en-US" dirty="0"/>
              <a:t>E = molar energy of combustion at constant volume, T = temperature</a:t>
            </a:r>
          </a:p>
        </p:txBody>
      </p:sp>
    </p:spTree>
    <p:extLst>
      <p:ext uri="{BB962C8B-B14F-4D97-AF65-F5344CB8AC3E}">
        <p14:creationId xmlns:p14="http://schemas.microsoft.com/office/powerpoint/2010/main" val="73230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7461-B631-46D3-99A4-88646C30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error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66BEB-7BCC-4D90-9722-791B9D14EF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we have replicates,</a:t>
                </a:r>
              </a:p>
              <a:p>
                <a:pPr marL="0" indent="0">
                  <a:buNone/>
                </a:pPr>
                <a:r>
                  <a:rPr lang="en-US" i="1" dirty="0"/>
                  <a:t>	Mean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i="1" dirty="0"/>
                  <a:t>) </a:t>
                </a:r>
                <a:r>
                  <a:rPr lang="en-US" i="1" dirty="0">
                    <a:sym typeface="Wingdings" panose="05000000000000000000" pitchFamily="2" charset="2"/>
                  </a:rPr>
                  <a:t></a:t>
                </a:r>
                <a:r>
                  <a:rPr lang="en-US" i="1" dirty="0"/>
                  <a:t> variance (S</a:t>
                </a:r>
                <a:r>
                  <a:rPr lang="en-US" i="1" baseline="30000" dirty="0"/>
                  <a:t>2</a:t>
                </a:r>
                <a:r>
                  <a:rPr lang="en-US" i="1" dirty="0"/>
                  <a:t>) </a:t>
                </a:r>
                <a:r>
                  <a:rPr lang="en-US" i="1" dirty="0">
                    <a:sym typeface="Wingdings" panose="05000000000000000000" pitchFamily="2" charset="2"/>
                  </a:rPr>
                  <a:t> </a:t>
                </a:r>
                <a:r>
                  <a:rPr lang="en-US" i="1" dirty="0"/>
                  <a:t>estimated standard deviation of the 		mean (</a:t>
                </a:r>
                <a:r>
                  <a:rPr lang="en-US" i="1" dirty="0" err="1"/>
                  <a:t>S</a:t>
                </a:r>
                <a:r>
                  <a:rPr lang="en-US" i="1" baseline="-25000" dirty="0" err="1"/>
                  <a:t>m</a:t>
                </a:r>
                <a:r>
                  <a:rPr lang="en-US" i="1" dirty="0"/>
                  <a:t>) </a:t>
                </a:r>
                <a:r>
                  <a:rPr lang="en-US" i="1" dirty="0">
                    <a:sym typeface="Wingdings" panose="05000000000000000000" pitchFamily="2" charset="2"/>
                  </a:rPr>
                  <a:t> 95% Confidence interval (</a:t>
                </a:r>
                <a:r>
                  <a:rPr lang="en-US" i="1" dirty="0">
                    <a:sym typeface="Symbol" panose="05050102010706020507" pitchFamily="18" charset="2"/>
                  </a:rPr>
                  <a:t></a:t>
                </a:r>
                <a:r>
                  <a:rPr lang="en-US" i="1" dirty="0">
                    <a:sym typeface="Wingdings" panose="05000000000000000000" pitchFamily="2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sz="1600" dirty="0"/>
                  <a:t>See CH 361 course web page for a refresher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When we only have one trial,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>
                    <a:highlight>
                      <a:srgbClr val="FFFF00"/>
                    </a:highlight>
                  </a:rPr>
                  <a:t>Propagation of error</a:t>
                </a:r>
                <a:endParaRPr lang="en-US" dirty="0">
                  <a:highlight>
                    <a:srgbClr val="FFFF00"/>
                  </a:highlight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F66BEB-7BCC-4D90-9722-791B9D14EF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2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20433-CB6C-41A9-836B-6B19303D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of error: </a:t>
            </a:r>
            <a:br>
              <a:rPr lang="en-US" dirty="0"/>
            </a:br>
            <a:r>
              <a:rPr lang="en-US" dirty="0"/>
              <a:t>It’s how we estimate error (~when n = 1)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623A180-2399-443C-8612-E8F63DAB17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270675"/>
              </p:ext>
            </p:extLst>
          </p:nvPr>
        </p:nvGraphicFramePr>
        <p:xfrm>
          <a:off x="838199" y="1825624"/>
          <a:ext cx="10515600" cy="4362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7987">
                  <a:extLst>
                    <a:ext uri="{9D8B030D-6E8A-4147-A177-3AD203B41FA5}">
                      <a16:colId xmlns:a16="http://schemas.microsoft.com/office/drawing/2014/main" val="258290512"/>
                    </a:ext>
                  </a:extLst>
                </a:gridCol>
                <a:gridCol w="6577613">
                  <a:extLst>
                    <a:ext uri="{9D8B030D-6E8A-4147-A177-3AD203B41FA5}">
                      <a16:colId xmlns:a16="http://schemas.microsoft.com/office/drawing/2014/main" val="1147786728"/>
                    </a:ext>
                  </a:extLst>
                </a:gridCol>
              </a:tblGrid>
              <a:tr h="14540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452238"/>
                  </a:ext>
                </a:extLst>
              </a:tr>
              <a:tr h="14540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447871"/>
                  </a:ext>
                </a:extLst>
              </a:tr>
              <a:tr h="14540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8217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97F69AB-3757-4080-9526-81A3F3EE5167}"/>
              </a:ext>
            </a:extLst>
          </p:cNvPr>
          <p:cNvSpPr txBox="1"/>
          <p:nvPr/>
        </p:nvSpPr>
        <p:spPr>
          <a:xfrm>
            <a:off x="4643120" y="6308209"/>
            <a:ext cx="6861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https://sites.science.oregonstate.edu/~gablek/CH361/Propagation.htm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E6B750F-780B-4D98-971B-3B857E11196B}"/>
                  </a:ext>
                </a:extLst>
              </p:cNvPr>
              <p:cNvSpPr txBox="1"/>
              <p:nvPr/>
            </p:nvSpPr>
            <p:spPr>
              <a:xfrm>
                <a:off x="6626209" y="2140323"/>
                <a:ext cx="2699649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E6B750F-780B-4D98-971B-3B857E111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209" y="2140323"/>
                <a:ext cx="2699649" cy="751552"/>
              </a:xfrm>
              <a:prstGeom prst="rect">
                <a:avLst/>
              </a:prstGeom>
              <a:blipFill>
                <a:blip r:embed="rId3"/>
                <a:stretch>
                  <a:fillRect b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0A0258E-EC5B-4EC8-AB85-9DB9EA31E6F4}"/>
                  </a:ext>
                </a:extLst>
              </p:cNvPr>
              <p:cNvSpPr txBox="1"/>
              <p:nvPr/>
            </p:nvSpPr>
            <p:spPr>
              <a:xfrm>
                <a:off x="1969500" y="2645067"/>
                <a:ext cx="18773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0A0258E-EC5B-4EC8-AB85-9DB9EA31E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500" y="2645067"/>
                <a:ext cx="1877309" cy="369332"/>
              </a:xfrm>
              <a:prstGeom prst="rect">
                <a:avLst/>
              </a:prstGeom>
              <a:blipFill>
                <a:blip r:embed="rId4"/>
                <a:stretch>
                  <a:fillRect l="-1623" r="-1299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7E333B2-5504-438D-90CD-075866BD0217}"/>
              </a:ext>
            </a:extLst>
          </p:cNvPr>
          <p:cNvSpPr txBox="1"/>
          <p:nvPr/>
        </p:nvSpPr>
        <p:spPr>
          <a:xfrm>
            <a:off x="926500" y="1909490"/>
            <a:ext cx="28139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Addition/Subtraction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D8E57E2-382D-4B3B-AB2F-1541B2AE8A03}"/>
                  </a:ext>
                </a:extLst>
              </p:cNvPr>
              <p:cNvSpPr txBox="1"/>
              <p:nvPr/>
            </p:nvSpPr>
            <p:spPr>
              <a:xfrm>
                <a:off x="5743554" y="3423180"/>
                <a:ext cx="4518225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D8E57E2-382D-4B3B-AB2F-1541B2AE8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554" y="3423180"/>
                <a:ext cx="4518225" cy="10911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F142CEB-9A47-4E59-AFEB-82AE1F3BF71F}"/>
                  </a:ext>
                </a:extLst>
              </p:cNvPr>
              <p:cNvSpPr txBox="1"/>
              <p:nvPr/>
            </p:nvSpPr>
            <p:spPr>
              <a:xfrm>
                <a:off x="2371864" y="3927831"/>
                <a:ext cx="986872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F142CEB-9A47-4E59-AFEB-82AE1F3BF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864" y="3927831"/>
                <a:ext cx="986872" cy="7014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ED4B225-7961-4BA8-B8D9-9AFF7F5769E8}"/>
              </a:ext>
            </a:extLst>
          </p:cNvPr>
          <p:cNvSpPr txBox="1"/>
          <p:nvPr/>
        </p:nvSpPr>
        <p:spPr>
          <a:xfrm>
            <a:off x="926500" y="3369912"/>
            <a:ext cx="302775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Multiplication/Division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020571-0C39-478D-9EF8-DE345F811A44}"/>
                  </a:ext>
                </a:extLst>
              </p:cNvPr>
              <p:cNvSpPr txBox="1"/>
              <p:nvPr/>
            </p:nvSpPr>
            <p:spPr>
              <a:xfrm>
                <a:off x="1335353" y="5347441"/>
                <a:ext cx="2933367" cy="668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020571-0C39-478D-9EF8-DE345F811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353" y="5347441"/>
                <a:ext cx="2933367" cy="6684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87D9E8-691C-4C7E-B6D3-948980EC5933}"/>
                  </a:ext>
                </a:extLst>
              </p:cNvPr>
              <p:cNvSpPr txBox="1"/>
              <p:nvPr/>
            </p:nvSpPr>
            <p:spPr>
              <a:xfrm>
                <a:off x="5028479" y="4899717"/>
                <a:ext cx="6108467" cy="10911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+…+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87D9E8-691C-4C7E-B6D3-948980EC5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479" y="4899717"/>
                <a:ext cx="6108467" cy="10911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5D750BBE-0F7F-4A70-AC6A-0B2886381983}"/>
              </a:ext>
            </a:extLst>
          </p:cNvPr>
          <p:cNvSpPr txBox="1"/>
          <p:nvPr/>
        </p:nvSpPr>
        <p:spPr>
          <a:xfrm>
            <a:off x="926500" y="4816554"/>
            <a:ext cx="119141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Average</a:t>
            </a:r>
          </a:p>
        </p:txBody>
      </p:sp>
    </p:spTree>
    <p:extLst>
      <p:ext uri="{BB962C8B-B14F-4D97-AF65-F5344CB8AC3E}">
        <p14:creationId xmlns:p14="http://schemas.microsoft.com/office/powerpoint/2010/main" val="201495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7F9D7-40E9-4409-BB5B-46A89F3A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Uncertainties (S)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499F1C-6D84-40F5-A0B7-BDB54F16CCD4}"/>
                  </a:ext>
                </a:extLst>
              </p:cNvPr>
              <p:cNvSpPr txBox="1"/>
              <p:nvPr/>
            </p:nvSpPr>
            <p:spPr>
              <a:xfrm>
                <a:off x="1370635" y="1943424"/>
                <a:ext cx="9450729" cy="1095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𝑀𝑒𝑆𝑎𝑙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∙∆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𝑀𝑒𝑆𝑎𝑙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𝐹𝑒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∙∆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𝐹𝑒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𝑠𝑜𝑜𝑡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∙∆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𝑠𝑜𝑜𝑡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𝐻𝑖𝑔h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𝑓𝑜𝑟𝑒𝑐𝑎𝑠𝑡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𝐿𝑜𝑤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𝑓𝑜𝑟𝑒𝑐𝑎𝑠𝑡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499F1C-6D84-40F5-A0B7-BDB54F16CC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635" y="1943424"/>
                <a:ext cx="9450729" cy="10950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A95F65F-5404-43FF-A38F-13FC30FB6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>
            <a:normAutofit/>
          </a:bodyPr>
          <a:lstStyle/>
          <a:p>
            <a:r>
              <a:rPr lang="en-US" dirty="0"/>
              <a:t>Masses: 0.0003 g </a:t>
            </a:r>
            <a:r>
              <a:rPr lang="en-US" dirty="0">
                <a:sym typeface="Wingdings" panose="05000000000000000000" pitchFamily="2" charset="2"/>
              </a:rPr>
              <a:t> require to propagate errors from w</a:t>
            </a:r>
            <a:r>
              <a:rPr lang="en-US" dirty="0"/>
              <a:t>eighing by difference measurements</a:t>
            </a:r>
          </a:p>
          <a:p>
            <a:r>
              <a:rPr lang="en-US" dirty="0">
                <a:sym typeface="Symbol" panose="05050102010706020507" pitchFamily="18" charset="2"/>
              </a:rPr>
              <a:t>E: 1 in the last significant figure (e.g.: </a:t>
            </a:r>
            <a:r>
              <a:rPr lang="en-US" dirty="0" err="1"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ym typeface="Symbol" panose="05050102010706020507" pitchFamily="18" charset="2"/>
              </a:rPr>
              <a:t>MeSal</a:t>
            </a:r>
            <a:r>
              <a:rPr lang="en-US" dirty="0">
                <a:sym typeface="Symbol" panose="05050102010706020507" pitchFamily="18" charset="2"/>
              </a:rPr>
              <a:t> = 24690  10 J/g)</a:t>
            </a:r>
          </a:p>
          <a:p>
            <a:r>
              <a:rPr lang="en-US" dirty="0">
                <a:sym typeface="Symbol" panose="05050102010706020507" pitchFamily="18" charset="2"/>
              </a:rPr>
              <a:t>T: </a:t>
            </a:r>
            <a:r>
              <a:rPr lang="en-US" dirty="0"/>
              <a:t>either 0.004 °C or use propagation of error from least-squares analysis (use LINEST to find S for slope and intercept) </a:t>
            </a:r>
            <a:r>
              <a:rPr lang="en-US" dirty="0">
                <a:sym typeface="Wingdings" panose="05000000000000000000" pitchFamily="2" charset="2"/>
              </a:rPr>
              <a:t> require to propagate error to obtain uncertainty in </a:t>
            </a:r>
            <a:r>
              <a:rPr lang="en-US" dirty="0">
                <a:sym typeface="Symbol" panose="05050102010706020507" pitchFamily="18" charset="2"/>
              </a:rPr>
              <a:t>T.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16002-ABF4-4F89-8A7A-F3321D26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1"/>
            <a:ext cx="2886075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Step 1:</a:t>
            </a:r>
            <a:r>
              <a:rPr lang="en-US" sz="3600" b="1" dirty="0">
                <a:solidFill>
                  <a:schemeClr val="bg1"/>
                </a:solidFill>
              </a:rPr>
              <a:t> Additive analysis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(error in m)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1AE8633-9E20-40A7-BEE6-CEA9D7D34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79843"/>
              </p:ext>
            </p:extLst>
          </p:nvPr>
        </p:nvGraphicFramePr>
        <p:xfrm>
          <a:off x="4901057" y="697894"/>
          <a:ext cx="655732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3991">
                  <a:extLst>
                    <a:ext uri="{9D8B030D-6E8A-4147-A177-3AD203B41FA5}">
                      <a16:colId xmlns:a16="http://schemas.microsoft.com/office/drawing/2014/main" val="1597983124"/>
                    </a:ext>
                  </a:extLst>
                </a:gridCol>
                <a:gridCol w="1338580">
                  <a:extLst>
                    <a:ext uri="{9D8B030D-6E8A-4147-A177-3AD203B41FA5}">
                      <a16:colId xmlns:a16="http://schemas.microsoft.com/office/drawing/2014/main" val="1381535969"/>
                    </a:ext>
                  </a:extLst>
                </a:gridCol>
                <a:gridCol w="1734757">
                  <a:extLst>
                    <a:ext uri="{9D8B030D-6E8A-4147-A177-3AD203B41FA5}">
                      <a16:colId xmlns:a16="http://schemas.microsoft.com/office/drawing/2014/main" val="1196105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Uncertainty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38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Empty cap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12.6012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0.0003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6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Cap + Methyl salicylate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13.6621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0.0003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1293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1CC92D-773F-4EBA-87E9-51D1DB141ED5}"/>
                  </a:ext>
                </a:extLst>
              </p:cNvPr>
              <p:cNvSpPr txBox="1"/>
              <p:nvPr/>
            </p:nvSpPr>
            <p:spPr>
              <a:xfrm>
                <a:off x="5189812" y="2333827"/>
                <a:ext cx="60278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𝑀𝑒𝑆𝑎𝑙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3.6621−12.6012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=1.0609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1CC92D-773F-4EBA-87E9-51D1DB141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812" y="2333827"/>
                <a:ext cx="6027804" cy="369332"/>
              </a:xfrm>
              <a:prstGeom prst="rect">
                <a:avLst/>
              </a:prstGeom>
              <a:blipFill>
                <a:blip r:embed="rId2"/>
                <a:stretch>
                  <a:fillRect l="-202" r="-80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596CA6F-9401-4155-AC6A-44C0B3032C70}"/>
                  </a:ext>
                </a:extLst>
              </p:cNvPr>
              <p:cNvSpPr txBox="1"/>
              <p:nvPr/>
            </p:nvSpPr>
            <p:spPr>
              <a:xfrm>
                <a:off x="5189812" y="3050763"/>
                <a:ext cx="4771178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𝑴𝒆𝑺𝒂𝒍</m:t>
                              </m:r>
                            </m:sub>
                          </m:sSub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𝟎𝟎𝟎𝟑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𝟎𝟎𝟎𝟑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596CA6F-9401-4155-AC6A-44C0B3032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812" y="3050763"/>
                <a:ext cx="4771178" cy="7515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A5D981-A286-458E-8A2C-3878948B8FF1}"/>
                  </a:ext>
                </a:extLst>
              </p:cNvPr>
              <p:cNvSpPr txBox="1"/>
              <p:nvPr/>
            </p:nvSpPr>
            <p:spPr>
              <a:xfrm>
                <a:off x="5189812" y="4142955"/>
                <a:ext cx="2467663" cy="4026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𝑴𝒆𝑺𝒂𝒍</m:t>
                              </m:r>
                            </m:sub>
                          </m:sSub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𝟎𝟎𝟎𝟒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A5D981-A286-458E-8A2C-3878948B8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812" y="4142955"/>
                <a:ext cx="2467663" cy="402611"/>
              </a:xfrm>
              <a:prstGeom prst="rect">
                <a:avLst/>
              </a:prstGeom>
              <a:blipFill>
                <a:blip r:embed="rId4"/>
                <a:stretch>
                  <a:fillRect l="-2222" r="-2469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6BABD8-D0E7-40D6-B000-74E65AC9FA51}"/>
                  </a:ext>
                </a:extLst>
              </p:cNvPr>
              <p:cNvSpPr txBox="1"/>
              <p:nvPr/>
            </p:nvSpPr>
            <p:spPr>
              <a:xfrm>
                <a:off x="5196697" y="5073660"/>
                <a:ext cx="38600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𝑀𝑒𝑆𝑎𝑙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1.0609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0.0004 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6BABD8-D0E7-40D6-B000-74E65AC9F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697" y="5073660"/>
                <a:ext cx="3860096" cy="369332"/>
              </a:xfrm>
              <a:prstGeom prst="rect">
                <a:avLst/>
              </a:prstGeom>
              <a:blipFill>
                <a:blip r:embed="rId5"/>
                <a:stretch>
                  <a:fillRect l="-473" r="-142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72DAFD6-8153-401D-9290-CC0F10D75848}"/>
                  </a:ext>
                </a:extLst>
              </p:cNvPr>
              <p:cNvSpPr txBox="1"/>
              <p:nvPr/>
            </p:nvSpPr>
            <p:spPr>
              <a:xfrm>
                <a:off x="1093057" y="4652375"/>
                <a:ext cx="2699650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sub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72DAFD6-8153-401D-9290-CC0F10D75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057" y="4652375"/>
                <a:ext cx="2699650" cy="751552"/>
              </a:xfrm>
              <a:prstGeom prst="rect">
                <a:avLst/>
              </a:prstGeom>
              <a:blipFill>
                <a:blip r:embed="rId6"/>
                <a:stretch>
                  <a:fillRect b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57C536E-A3BD-49FB-9A42-15B6014E1BFA}"/>
                  </a:ext>
                </a:extLst>
              </p:cNvPr>
              <p:cNvSpPr txBox="1"/>
              <p:nvPr/>
            </p:nvSpPr>
            <p:spPr>
              <a:xfrm>
                <a:off x="1492738" y="3750100"/>
                <a:ext cx="19129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57C536E-A3BD-49FB-9A42-15B6014E1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738" y="3750100"/>
                <a:ext cx="1912960" cy="369332"/>
              </a:xfrm>
              <a:prstGeom prst="rect">
                <a:avLst/>
              </a:prstGeom>
              <a:blipFill>
                <a:blip r:embed="rId7"/>
                <a:stretch>
                  <a:fillRect l="-1911" r="-1592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5F270D7-6F3B-4767-A1FB-D647E58A48EE}"/>
              </a:ext>
            </a:extLst>
          </p:cNvPr>
          <p:cNvSpPr txBox="1"/>
          <p:nvPr/>
        </p:nvSpPr>
        <p:spPr>
          <a:xfrm>
            <a:off x="8845805" y="4025992"/>
            <a:ext cx="2810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Uncertainty/error in mass after weighing by difference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10BAB6-E030-42E0-99C4-3AD80DEB6D3F}"/>
              </a:ext>
            </a:extLst>
          </p:cNvPr>
          <p:cNvSpPr/>
          <p:nvPr/>
        </p:nvSpPr>
        <p:spPr>
          <a:xfrm flipH="1">
            <a:off x="7684653" y="4192544"/>
            <a:ext cx="1133443" cy="31474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C4CD09-B3AA-4D8E-AC17-A54B03B8D55A}"/>
              </a:ext>
            </a:extLst>
          </p:cNvPr>
          <p:cNvSpPr txBox="1"/>
          <p:nvPr/>
        </p:nvSpPr>
        <p:spPr>
          <a:xfrm>
            <a:off x="5189812" y="5949270"/>
            <a:ext cx="5346108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Perform similar analyses for </a:t>
            </a:r>
            <a:r>
              <a:rPr lang="en-US" sz="2400" dirty="0" err="1"/>
              <a:t>m</a:t>
            </a:r>
            <a:r>
              <a:rPr lang="en-US" sz="2400" baseline="-25000" dirty="0" err="1"/>
              <a:t>Fe</a:t>
            </a:r>
            <a:r>
              <a:rPr lang="en-US" sz="2400" dirty="0"/>
              <a:t> and </a:t>
            </a:r>
            <a:r>
              <a:rPr lang="en-US" sz="2400" dirty="0" err="1"/>
              <a:t>m</a:t>
            </a:r>
            <a:r>
              <a:rPr lang="en-US" sz="2400" baseline="-25000" dirty="0" err="1"/>
              <a:t>soot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394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3" grpId="0"/>
      <p:bldP spid="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16002-ABF4-4F89-8A7A-F3321D26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1"/>
            <a:ext cx="2886075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Step 1:</a:t>
            </a:r>
            <a:r>
              <a:rPr lang="en-US" sz="3600" b="1" dirty="0">
                <a:solidFill>
                  <a:schemeClr val="bg1"/>
                </a:solidFill>
              </a:rPr>
              <a:t> Additive analysis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(error in m)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1AE8633-9E20-40A7-BEE6-CEA9D7D34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47715"/>
              </p:ext>
            </p:extLst>
          </p:nvPr>
        </p:nvGraphicFramePr>
        <p:xfrm>
          <a:off x="4901057" y="697894"/>
          <a:ext cx="6557328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3991">
                  <a:extLst>
                    <a:ext uri="{9D8B030D-6E8A-4147-A177-3AD203B41FA5}">
                      <a16:colId xmlns:a16="http://schemas.microsoft.com/office/drawing/2014/main" val="1597983124"/>
                    </a:ext>
                  </a:extLst>
                </a:gridCol>
                <a:gridCol w="1338580">
                  <a:extLst>
                    <a:ext uri="{9D8B030D-6E8A-4147-A177-3AD203B41FA5}">
                      <a16:colId xmlns:a16="http://schemas.microsoft.com/office/drawing/2014/main" val="1381535969"/>
                    </a:ext>
                  </a:extLst>
                </a:gridCol>
                <a:gridCol w="1734757">
                  <a:extLst>
                    <a:ext uri="{9D8B030D-6E8A-4147-A177-3AD203B41FA5}">
                      <a16:colId xmlns:a16="http://schemas.microsoft.com/office/drawing/2014/main" val="1196105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Uncertainty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38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Before Ignition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51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Weighing paper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0.0003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6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WP + Iron wire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0.0003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12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After Ignition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460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Weighing paper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0.0003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256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WP + Iron wire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0.0003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8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Cap + soot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12.6026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0.0003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2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Cap w/o soot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12.6013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0.0003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54903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72DAFD6-8153-401D-9290-CC0F10D75848}"/>
                  </a:ext>
                </a:extLst>
              </p:cNvPr>
              <p:cNvSpPr txBox="1"/>
              <p:nvPr/>
            </p:nvSpPr>
            <p:spPr>
              <a:xfrm>
                <a:off x="1093057" y="4652375"/>
                <a:ext cx="2699650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sub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72DAFD6-8153-401D-9290-CC0F10D75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057" y="4652375"/>
                <a:ext cx="2699650" cy="751552"/>
              </a:xfrm>
              <a:prstGeom prst="rect">
                <a:avLst/>
              </a:prstGeom>
              <a:blipFill>
                <a:blip r:embed="rId6"/>
                <a:stretch>
                  <a:fillRect b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57C536E-A3BD-49FB-9A42-15B6014E1BFA}"/>
                  </a:ext>
                </a:extLst>
              </p:cNvPr>
              <p:cNvSpPr txBox="1"/>
              <p:nvPr/>
            </p:nvSpPr>
            <p:spPr>
              <a:xfrm>
                <a:off x="1492738" y="3750100"/>
                <a:ext cx="19129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57C536E-A3BD-49FB-9A42-15B6014E1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738" y="3750100"/>
                <a:ext cx="1912960" cy="369332"/>
              </a:xfrm>
              <a:prstGeom prst="rect">
                <a:avLst/>
              </a:prstGeom>
              <a:blipFill>
                <a:blip r:embed="rId7"/>
                <a:stretch>
                  <a:fillRect l="-1911" r="-1592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ED7CB0F-5239-45F0-957E-1D6117BABF37}"/>
                  </a:ext>
                </a:extLst>
              </p:cNvPr>
              <p:cNvSpPr txBox="1"/>
              <p:nvPr/>
            </p:nvSpPr>
            <p:spPr>
              <a:xfrm>
                <a:off x="5972132" y="5494235"/>
                <a:ext cx="1196866" cy="402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𝐹𝑒</m:t>
                              </m:r>
                            </m:sub>
                          </m:sSub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ED7CB0F-5239-45F0-957E-1D6117BAB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132" y="5494235"/>
                <a:ext cx="1196866" cy="402995"/>
              </a:xfrm>
              <a:prstGeom prst="rect">
                <a:avLst/>
              </a:prstGeom>
              <a:blipFill>
                <a:blip r:embed="rId8"/>
                <a:stretch>
                  <a:fillRect l="-6122" r="-5612"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00EFF59-1BDF-4792-BF5C-ACEF01F4E9E9}"/>
                  </a:ext>
                </a:extLst>
              </p:cNvPr>
              <p:cNvSpPr txBox="1"/>
              <p:nvPr/>
            </p:nvSpPr>
            <p:spPr>
              <a:xfrm>
                <a:off x="9304612" y="5494235"/>
                <a:ext cx="1374800" cy="402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𝑠𝑜𝑜𝑡</m:t>
                              </m:r>
                            </m:sub>
                          </m:sSub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00EFF59-1BDF-4792-BF5C-ACEF01F4E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4612" y="5494235"/>
                <a:ext cx="1374800" cy="402995"/>
              </a:xfrm>
              <a:prstGeom prst="rect">
                <a:avLst/>
              </a:prstGeom>
              <a:blipFill>
                <a:blip r:embed="rId9"/>
                <a:stretch>
                  <a:fillRect l="-4425" r="-4867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554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16002-ABF4-4F89-8A7A-F3321D26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1"/>
            <a:ext cx="2886075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Step 2: </a:t>
            </a:r>
            <a:r>
              <a:rPr lang="en-US" sz="3600" b="1" dirty="0">
                <a:solidFill>
                  <a:schemeClr val="bg1"/>
                </a:solidFill>
              </a:rPr>
              <a:t>Multiplicative analysis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(error in </a:t>
            </a:r>
            <a:r>
              <a:rPr lang="en-US" sz="3600" b="1" dirty="0" err="1">
                <a:solidFill>
                  <a:schemeClr val="bg1"/>
                </a:solidFill>
              </a:rPr>
              <a:t>m</a:t>
            </a:r>
            <a:r>
              <a:rPr lang="en-US" sz="3600" b="1" dirty="0" err="1">
                <a:solidFill>
                  <a:schemeClr val="bg1"/>
                </a:solidFill>
                <a:sym typeface="Symbol" panose="05050102010706020507" pitchFamily="18" charset="2"/>
              </a:rPr>
              <a:t>E</a:t>
            </a:r>
            <a:r>
              <a:rPr lang="en-US" sz="3600" b="1" dirty="0">
                <a:solidFill>
                  <a:schemeClr val="bg1"/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1CC92D-773F-4EBA-87E9-51D1DB141ED5}"/>
                  </a:ext>
                </a:extLst>
              </p:cNvPr>
              <p:cNvSpPr txBox="1"/>
              <p:nvPr/>
            </p:nvSpPr>
            <p:spPr>
              <a:xfrm>
                <a:off x="5705473" y="2336943"/>
                <a:ext cx="46521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𝐹𝑒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9.7 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×5.858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=57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1CC92D-773F-4EBA-87E9-51D1DB141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3" y="2336943"/>
                <a:ext cx="4652171" cy="369332"/>
              </a:xfrm>
              <a:prstGeom prst="rect">
                <a:avLst/>
              </a:prstGeom>
              <a:blipFill>
                <a:blip r:embed="rId2"/>
                <a:stretch>
                  <a:fillRect l="-1180" r="-1704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A5D981-A286-458E-8A2C-3878948B8FF1}"/>
                  </a:ext>
                </a:extLst>
              </p:cNvPr>
              <p:cNvSpPr txBox="1"/>
              <p:nvPr/>
            </p:nvSpPr>
            <p:spPr>
              <a:xfrm>
                <a:off x="5705473" y="4287055"/>
                <a:ext cx="1206099" cy="402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𝑭𝒆</m:t>
                              </m:r>
                            </m:sub>
                          </m:sSub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A5D981-A286-458E-8A2C-3878948B8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3" y="4287055"/>
                <a:ext cx="1206099" cy="402546"/>
              </a:xfrm>
              <a:prstGeom prst="rect">
                <a:avLst/>
              </a:prstGeom>
              <a:blipFill>
                <a:blip r:embed="rId3"/>
                <a:stretch>
                  <a:fillRect l="-6061" r="-5051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6BABD8-D0E7-40D6-B000-74E65AC9FA51}"/>
                  </a:ext>
                </a:extLst>
              </p:cNvPr>
              <p:cNvSpPr txBox="1"/>
              <p:nvPr/>
            </p:nvSpPr>
            <p:spPr>
              <a:xfrm>
                <a:off x="5705473" y="5076656"/>
                <a:ext cx="20465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𝐹𝑒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6BABD8-D0E7-40D6-B000-74E65AC9F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3" y="5076656"/>
                <a:ext cx="2046586" cy="369332"/>
              </a:xfrm>
              <a:prstGeom prst="rect">
                <a:avLst/>
              </a:prstGeom>
              <a:blipFill>
                <a:blip r:embed="rId4"/>
                <a:stretch>
                  <a:fillRect l="-1488" r="-238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FBBBE3C9-A642-4AA9-AAD7-8C119AE3B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71194"/>
              </p:ext>
            </p:extLst>
          </p:nvPr>
        </p:nvGraphicFramePr>
        <p:xfrm>
          <a:off x="5705473" y="697894"/>
          <a:ext cx="5096447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3110">
                  <a:extLst>
                    <a:ext uri="{9D8B030D-6E8A-4147-A177-3AD203B41FA5}">
                      <a16:colId xmlns:a16="http://schemas.microsoft.com/office/drawing/2014/main" val="1597983124"/>
                    </a:ext>
                  </a:extLst>
                </a:gridCol>
                <a:gridCol w="1338580">
                  <a:extLst>
                    <a:ext uri="{9D8B030D-6E8A-4147-A177-3AD203B41FA5}">
                      <a16:colId xmlns:a16="http://schemas.microsoft.com/office/drawing/2014/main" val="1381535969"/>
                    </a:ext>
                  </a:extLst>
                </a:gridCol>
                <a:gridCol w="1734757">
                  <a:extLst>
                    <a:ext uri="{9D8B030D-6E8A-4147-A177-3AD203B41FA5}">
                      <a16:colId xmlns:a16="http://schemas.microsoft.com/office/drawing/2014/main" val="1196105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Uncertainty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38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</a:t>
                      </a:r>
                      <a:r>
                        <a:rPr lang="en-US" sz="2400" baseline="-25000" dirty="0" err="1"/>
                        <a:t>Fe</a:t>
                      </a:r>
                      <a:r>
                        <a:rPr lang="en-US" sz="2400" dirty="0"/>
                        <a:t> (mg)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6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2400" dirty="0" err="1"/>
                        <a:t>E</a:t>
                      </a:r>
                      <a:r>
                        <a:rPr lang="en-US" sz="2400" baseline="-25000" dirty="0" err="1"/>
                        <a:t>Fe</a:t>
                      </a:r>
                      <a:r>
                        <a:rPr lang="en-US" sz="2400" dirty="0"/>
                        <a:t> (J/mg)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5.858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12935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A950B8-940A-4CB2-A3B6-26A63987B218}"/>
                  </a:ext>
                </a:extLst>
              </p:cNvPr>
              <p:cNvSpPr txBox="1"/>
              <p:nvPr/>
            </p:nvSpPr>
            <p:spPr>
              <a:xfrm>
                <a:off x="5705473" y="2951664"/>
                <a:ext cx="4683142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𝑭𝒆</m:t>
                              </m:r>
                            </m:sub>
                          </m:sSub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𝟓𝟕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𝟔</m:t>
                                      </m:r>
                                    </m:num>
                                    <m:den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𝟗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𝟕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𝟎𝟎𝟏</m:t>
                                      </m:r>
                                    </m:num>
                                    <m:den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𝟓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𝟖𝟓𝟖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A950B8-940A-4CB2-A3B6-26A63987B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3" y="2951664"/>
                <a:ext cx="4683142" cy="10911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4B1FC1D-BFD2-4EA5-9515-B86CB0CBE130}"/>
                  </a:ext>
                </a:extLst>
              </p:cNvPr>
              <p:cNvSpPr txBox="1"/>
              <p:nvPr/>
            </p:nvSpPr>
            <p:spPr>
              <a:xfrm>
                <a:off x="145712" y="4963078"/>
                <a:ext cx="4608954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𝑺</m:t>
                                          </m:r>
                                        </m:e>
                                        <m:sub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𝒂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𝒂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  <m:t>𝑺</m:t>
                                          </m:r>
                                        </m:e>
                                        <m:sub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𝒃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𝒃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  <m:t>𝑺</m:t>
                                          </m:r>
                                        </m:e>
                                        <m:sub>
                                          <m:r>
                                            <a:rPr lang="en-US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𝒄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𝒄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4B1FC1D-BFD2-4EA5-9515-B86CB0CBE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12" y="4963078"/>
                <a:ext cx="4608954" cy="10911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BFA388-B1BF-45D6-8AD8-34D40023DD71}"/>
                  </a:ext>
                </a:extLst>
              </p:cNvPr>
              <p:cNvSpPr txBox="1"/>
              <p:nvPr/>
            </p:nvSpPr>
            <p:spPr>
              <a:xfrm>
                <a:off x="1933298" y="3749494"/>
                <a:ext cx="1025345" cy="7014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𝒂𝒃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BFA388-B1BF-45D6-8AD8-34D40023D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298" y="3749494"/>
                <a:ext cx="1025345" cy="7014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7CAFBA6F-A03B-419C-BC96-5119BF430AB0}"/>
              </a:ext>
            </a:extLst>
          </p:cNvPr>
          <p:cNvSpPr txBox="1"/>
          <p:nvPr/>
        </p:nvSpPr>
        <p:spPr>
          <a:xfrm>
            <a:off x="5705473" y="5642506"/>
            <a:ext cx="5602608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Perform similar analyses for </a:t>
            </a:r>
            <a:r>
              <a:rPr lang="en-US" sz="2400" dirty="0" err="1"/>
              <a:t>q</a:t>
            </a:r>
            <a:r>
              <a:rPr lang="en-US" sz="2400" baseline="-25000" dirty="0" err="1"/>
              <a:t>MeSal</a:t>
            </a:r>
            <a:r>
              <a:rPr lang="en-US" sz="2400" dirty="0"/>
              <a:t> and </a:t>
            </a:r>
            <a:r>
              <a:rPr lang="en-US" sz="2400" dirty="0" err="1"/>
              <a:t>q</a:t>
            </a:r>
            <a:r>
              <a:rPr lang="en-US" sz="2400" baseline="-25000" dirty="0" err="1"/>
              <a:t>soot</a:t>
            </a:r>
            <a:r>
              <a:rPr lang="en-US" sz="2400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49568F1-E3E8-443E-AD7C-B8CE002F43CC}"/>
                  </a:ext>
                </a:extLst>
              </p:cNvPr>
              <p:cNvSpPr txBox="1"/>
              <p:nvPr/>
            </p:nvSpPr>
            <p:spPr>
              <a:xfrm>
                <a:off x="5705473" y="6174522"/>
                <a:ext cx="4623510" cy="504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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𝑀𝑒𝑆𝑎𝑙</m:t>
                          </m:r>
                        </m:sub>
                      </m:sSub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24690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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𝑠𝑜𝑜𝑡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32.64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0.01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49568F1-E3E8-443E-AD7C-B8CE002F4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473" y="6174522"/>
                <a:ext cx="4623510" cy="5042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08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5" grpId="0"/>
      <p:bldP spid="16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65057-0FDA-47FE-B61C-6243DFD6C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BC350-A0DD-41A8-A67F-7D2F4CC1E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Additive analyses to obtain error in </a:t>
            </a:r>
            <a:r>
              <a:rPr lang="en-US" dirty="0" err="1"/>
              <a:t>q</a:t>
            </a:r>
            <a:r>
              <a:rPr lang="en-US" baseline="-25000" dirty="0" err="1"/>
              <a:t>obs</a:t>
            </a:r>
            <a:r>
              <a:rPr lang="en-US" dirty="0"/>
              <a:t> and error in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/>
              <a:t>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Multiplicative analysis to obtain error in C.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8B9D45-85E8-4968-8514-5631E2082B03}"/>
                  </a:ext>
                </a:extLst>
              </p:cNvPr>
              <p:cNvSpPr txBox="1"/>
              <p:nvPr/>
            </p:nvSpPr>
            <p:spPr>
              <a:xfrm>
                <a:off x="2472572" y="2504440"/>
                <a:ext cx="7246856" cy="1095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𝑜𝑏𝑠</m:t>
                              </m:r>
                            </m:sub>
                          </m:sSub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𝑀𝑒𝑆𝑎𝑙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𝐹𝑒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𝑠𝑜𝑜𝑡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𝐻𝑖𝑔h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𝑓𝑜𝑟𝑒𝑐𝑎𝑠𝑡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𝐿𝑜𝑤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𝑓𝑜𝑟𝑒𝑐𝑎𝑠𝑡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8B9D45-85E8-4968-8514-5631E2082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572" y="2504440"/>
                <a:ext cx="7246856" cy="10950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DE83A68-CE83-4678-AD96-053FEA039155}"/>
                  </a:ext>
                </a:extLst>
              </p:cNvPr>
              <p:cNvSpPr txBox="1"/>
              <p:nvPr/>
            </p:nvSpPr>
            <p:spPr>
              <a:xfrm>
                <a:off x="4926006" y="5027820"/>
                <a:ext cx="1626984" cy="840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𝑜𝑏𝑠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DE83A68-CE83-4678-AD96-053FEA039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006" y="5027820"/>
                <a:ext cx="1626984" cy="8402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6CD971B-D7D5-4D5F-84A0-F1733336C293}"/>
              </a:ext>
            </a:extLst>
          </p:cNvPr>
          <p:cNvSpPr txBox="1"/>
          <p:nvPr/>
        </p:nvSpPr>
        <p:spPr>
          <a:xfrm>
            <a:off x="4342782" y="460150"/>
            <a:ext cx="7597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Either, consider the uncertainly (S) in T as </a:t>
            </a:r>
            <a:r>
              <a:rPr lang="en-US" dirty="0">
                <a:sym typeface="Symbol" panose="05050102010706020507" pitchFamily="18" charset="2"/>
              </a:rPr>
              <a:t> 0.004 °C</a:t>
            </a:r>
          </a:p>
          <a:p>
            <a:pPr algn="r"/>
            <a:r>
              <a:rPr lang="en-US" dirty="0">
                <a:sym typeface="Symbol" panose="05050102010706020507" pitchFamily="18" charset="2"/>
              </a:rPr>
              <a:t>or </a:t>
            </a:r>
          </a:p>
          <a:p>
            <a:pPr algn="r"/>
            <a:r>
              <a:rPr lang="en-US" dirty="0">
                <a:sym typeface="Symbol" panose="05050102010706020507" pitchFamily="18" charset="2"/>
              </a:rPr>
              <a:t>Start with SE for slope and intercept from LINEST to obtain S in T (see slide 11)</a:t>
            </a:r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CBFA3E0-DF90-492B-80FD-298FC313FC5D}"/>
              </a:ext>
            </a:extLst>
          </p:cNvPr>
          <p:cNvSpPr/>
          <p:nvPr/>
        </p:nvSpPr>
        <p:spPr>
          <a:xfrm rot="18661703">
            <a:off x="9045864" y="1472213"/>
            <a:ext cx="692728" cy="264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0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578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Office Theme</vt:lpstr>
      <vt:lpstr>Propagation of Error</vt:lpstr>
      <vt:lpstr>Determination of Calorimeter Constant (C)</vt:lpstr>
      <vt:lpstr>Experimental error</vt:lpstr>
      <vt:lpstr>Propagation of error:  It’s how we estimate error (~when n = 1)</vt:lpstr>
      <vt:lpstr>Uncertainties (S)</vt:lpstr>
      <vt:lpstr>Step 1: Additive analysis (error in m)</vt:lpstr>
      <vt:lpstr>Step 1: Additive analysis (error in m)</vt:lpstr>
      <vt:lpstr>Step 2: Multiplicative analysis (error in mE)</vt:lpstr>
      <vt:lpstr>Next steps</vt:lpstr>
      <vt:lpstr>LINEST function in Excel</vt:lpstr>
      <vt:lpstr>Error of T from LINEST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Propagation of error</dc:title>
  <dc:creator>Amila Liyanage</dc:creator>
  <cp:lastModifiedBy>Amila Liyanage</cp:lastModifiedBy>
  <cp:revision>43</cp:revision>
  <dcterms:created xsi:type="dcterms:W3CDTF">2020-02-07T04:50:12Z</dcterms:created>
  <dcterms:modified xsi:type="dcterms:W3CDTF">2020-02-10T21:57:03Z</dcterms:modified>
</cp:coreProperties>
</file>